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94" r:id="rId3"/>
    <p:sldId id="339" r:id="rId4"/>
    <p:sldId id="373" r:id="rId5"/>
    <p:sldId id="372" r:id="rId6"/>
    <p:sldId id="374" r:id="rId7"/>
    <p:sldId id="375" r:id="rId8"/>
    <p:sldId id="376" r:id="rId9"/>
    <p:sldId id="377" r:id="rId10"/>
    <p:sldId id="378" r:id="rId11"/>
    <p:sldId id="379" r:id="rId12"/>
    <p:sldId id="383" r:id="rId13"/>
    <p:sldId id="381" r:id="rId14"/>
    <p:sldId id="382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63" r:id="rId25"/>
    <p:sldId id="364" r:id="rId26"/>
    <p:sldId id="3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0C5"/>
    <a:srgbClr val="C766F8"/>
    <a:srgbClr val="CE53CE"/>
    <a:srgbClr val="55CD7E"/>
    <a:srgbClr val="00CD00"/>
    <a:srgbClr val="110095"/>
    <a:srgbClr val="004080"/>
    <a:srgbClr val="006600"/>
    <a:srgbClr val="99FF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968" autoAdjust="0"/>
    <p:restoredTop sz="94907" autoAdjust="0"/>
  </p:normalViewPr>
  <p:slideViewPr>
    <p:cSldViewPr>
      <p:cViewPr>
        <p:scale>
          <a:sx n="81" d="100"/>
          <a:sy n="81" d="100"/>
        </p:scale>
        <p:origin x="-236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D3C9F-F9D0-4C62-B981-ECABBD9C8149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E801E-66BA-4124-B294-6030A5B5B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1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4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801E-66BA-4124-B294-6030A5B5B0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8690006" y="6373892"/>
            <a:ext cx="320040" cy="32004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610600" y="6324600"/>
            <a:ext cx="47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2EF0BDAC-1362-4F64-9743-9A75E92DC2B8}" type="slidenum">
              <a:rPr lang="en-US" b="1" smtClean="0">
                <a:solidFill>
                  <a:schemeClr val="bg1"/>
                </a:solidFill>
                <a:effectLst/>
              </a:rPr>
              <a:pPr algn="ctr"/>
              <a:t>‹#›</a:t>
            </a:fld>
            <a:endParaRPr lang="en-US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31CD40-B9B8-496B-8C3D-AC308904DF73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EF0BDAC-1362-4F64-9743-9A75E92D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" y="5344160"/>
            <a:ext cx="1295998" cy="1295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600" y="5437200"/>
            <a:ext cx="1116000" cy="111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3733800"/>
            <a:ext cx="9525000" cy="12192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Jingyuan Zhang</a:t>
            </a:r>
            <a:r>
              <a:rPr lang="en-US" sz="3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Bokai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Cao</a:t>
            </a:r>
            <a:r>
              <a:rPr lang="en-US" sz="3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Sihong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Xie</a:t>
            </a:r>
            <a:r>
              <a:rPr lang="en-US" sz="3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Chun-Ta Lu</a:t>
            </a:r>
            <a:r>
              <a:rPr lang="en-US" altLang="zh-CN" sz="3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Philip S. Yu</a:t>
            </a:r>
            <a:r>
              <a:rPr lang="en-US" sz="3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1,2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Ann B. Ragin</a:t>
            </a:r>
            <a:r>
              <a:rPr lang="en-US" sz="3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371600"/>
            <a:ext cx="9753600" cy="1828800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ahoma"/>
                <a:cs typeface="Tahoma"/>
              </a:rPr>
              <a:t>Identifying Connectivity Patterns for Brain Diseases </a:t>
            </a:r>
            <a:r>
              <a:rPr lang="en-US" sz="3100" dirty="0" smtClean="0">
                <a:latin typeface="Tahoma"/>
                <a:cs typeface="Tahoma"/>
              </a:rPr>
              <a:t/>
            </a:r>
            <a:br>
              <a:rPr lang="en-US" sz="3100" dirty="0" smtClean="0">
                <a:latin typeface="Tahoma"/>
                <a:cs typeface="Tahoma"/>
              </a:rPr>
            </a:br>
            <a:r>
              <a:rPr lang="en-US" sz="3100" dirty="0" smtClean="0">
                <a:latin typeface="Tahoma"/>
                <a:cs typeface="Tahoma"/>
              </a:rPr>
              <a:t>via Multi</a:t>
            </a:r>
            <a:r>
              <a:rPr lang="en-US" sz="3100" dirty="0">
                <a:latin typeface="Tahoma"/>
                <a:cs typeface="Tahoma"/>
              </a:rPr>
              <a:t>-side-view Guided </a:t>
            </a:r>
            <a:r>
              <a:rPr lang="en-US" sz="3100" dirty="0" smtClean="0">
                <a:latin typeface="Tahoma"/>
                <a:cs typeface="Tahoma"/>
              </a:rPr>
              <a:t>Deep </a:t>
            </a:r>
            <a:r>
              <a:rPr lang="en-US" sz="3100" dirty="0">
                <a:latin typeface="Tahoma"/>
                <a:cs typeface="Tahoma"/>
              </a:rPr>
              <a:t>Architectures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0" y="4985187"/>
            <a:ext cx="8077200" cy="14996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University of Illinois at Chicago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Tsinghua University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Northwestern University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396133" y="279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-1" b="75816"/>
          <a:stretch/>
        </p:blipFill>
        <p:spPr>
          <a:xfrm>
            <a:off x="2929823" y="182880"/>
            <a:ext cx="3284353" cy="1115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760" y="5444640"/>
            <a:ext cx="1116000" cy="110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Data Analysis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Multi-side-view guidance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Consistency between side views and </a:t>
            </a:r>
          </a:p>
          <a:p>
            <a:pPr marL="576072" lvl="1" indent="0">
              <a:lnSpc>
                <a:spcPct val="90000"/>
              </a:lnSpc>
              <a:buClr>
                <a:srgbClr val="D34817"/>
              </a:buClr>
              <a:buSzPct val="80000"/>
              <a:buNone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  pre-specified label information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r>
              <a:rPr lang="en-US" altLang="zh-CN" sz="3600" dirty="0">
                <a:latin typeface="Tahoma"/>
                <a:cs typeface="Tahoma"/>
              </a:rPr>
              <a:t>Two-sample one-tail t-</a:t>
            </a:r>
            <a:r>
              <a:rPr lang="en-US" altLang="zh-CN" sz="3600" dirty="0" smtClean="0">
                <a:latin typeface="Tahoma"/>
                <a:cs typeface="Tahoma"/>
              </a:rPr>
              <a:t>test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Similar instances under side views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Similar labels, both positive or negative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495800"/>
            <a:ext cx="4680000" cy="2152001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5562600" y="5230039"/>
            <a:ext cx="3962400" cy="932001"/>
            <a:chOff x="7000240" y="4630599"/>
            <a:chExt cx="3962400" cy="932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400" y="4800600"/>
              <a:ext cx="3098800" cy="7620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00240" y="4630599"/>
              <a:ext cx="396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en-US" altLang="zh-CN" sz="24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kumimoji="1" lang="en-US" altLang="zh-CN" sz="2000" dirty="0" smtClean="0">
                  <a:latin typeface="Tahoma"/>
                  <a:cs typeface="Tahoma"/>
                </a:rPr>
                <a:t>Significance level 0.05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340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Methodology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MVAE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b="1" u="sng" dirty="0" smtClean="0">
                <a:solidFill>
                  <a:srgbClr val="0000FF"/>
                </a:solidFill>
                <a:latin typeface="Tahoma"/>
                <a:cs typeface="Tahoma"/>
              </a:rPr>
              <a:t>M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ulti-side-</a:t>
            </a:r>
            <a:r>
              <a:rPr lang="en-US" altLang="zh-CN" sz="2900" b="1" u="sng" dirty="0" smtClean="0">
                <a:solidFill>
                  <a:srgbClr val="0000FF"/>
                </a:solidFill>
                <a:latin typeface="Tahoma"/>
                <a:cs typeface="Tahoma"/>
              </a:rPr>
              <a:t>V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iew guided </a:t>
            </a:r>
            <a:r>
              <a:rPr lang="en-US" altLang="zh-CN" sz="2900" b="1" u="sng" dirty="0" err="1" smtClean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lang="en-US" altLang="zh-CN" sz="2900" dirty="0" err="1" smtClean="0">
                <a:solidFill>
                  <a:srgbClr val="0000FF"/>
                </a:solidFill>
                <a:latin typeface="Tahoma"/>
                <a:cs typeface="Tahoma"/>
              </a:rPr>
              <a:t>uto</a:t>
            </a:r>
            <a:r>
              <a:rPr lang="en-US" altLang="zh-CN" sz="2900" b="1" u="sng" dirty="0" err="1" smtClean="0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lang="en-US" altLang="zh-CN" sz="2900" dirty="0" err="1" smtClean="0">
                <a:solidFill>
                  <a:srgbClr val="0000FF"/>
                </a:solidFill>
                <a:latin typeface="Tahoma"/>
                <a:cs typeface="Tahoma"/>
              </a:rPr>
              <a:t>ncoder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43200"/>
            <a:ext cx="5760000" cy="39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97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Methodology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The classic </a:t>
            </a:r>
            <a:r>
              <a:rPr lang="en-US" altLang="zh-CN" sz="3600" dirty="0" err="1" smtClean="0">
                <a:latin typeface="Tahoma"/>
                <a:cs typeface="Tahoma"/>
              </a:rPr>
              <a:t>autoencoder</a:t>
            </a:r>
            <a:r>
              <a:rPr lang="en-US" altLang="zh-CN" sz="3600" dirty="0" smtClean="0">
                <a:latin typeface="Tahoma"/>
                <a:cs typeface="Tahoma"/>
              </a:rPr>
              <a:t> (AE)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Self-reconstruction criterion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Unsupervised </a:t>
            </a:r>
            <a:r>
              <a:rPr lang="en-US" altLang="zh-CN" sz="2900" dirty="0" err="1">
                <a:solidFill>
                  <a:srgbClr val="0000FF"/>
                </a:solidFill>
                <a:latin typeface="Tahoma"/>
                <a:cs typeface="Tahoma"/>
              </a:rPr>
              <a:t>feedforward</a:t>
            </a: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 NN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Fit input with the reconstructed 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output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5" name="图片 4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08680"/>
            <a:ext cx="2557501" cy="331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92216">
            <a:off x="2257244" y="4755522"/>
            <a:ext cx="1282700" cy="76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31673">
            <a:off x="2265248" y="5484402"/>
            <a:ext cx="1282700" cy="76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2" y="4790440"/>
            <a:ext cx="2296417" cy="6479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1474">
            <a:off x="5565804" y="4775373"/>
            <a:ext cx="879761" cy="522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01024" flipV="1">
            <a:off x="5552300" y="5511325"/>
            <a:ext cx="936000" cy="5560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880" y="4810760"/>
            <a:ext cx="2772000" cy="6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5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Methodology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Multi-side-view guidance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Encapsulate side views into AE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Pairwise relationship of learned features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Consistent with that of the side views</a:t>
            </a:r>
          </a:p>
        </p:txBody>
      </p:sp>
      <p:pic>
        <p:nvPicPr>
          <p:cNvPr id="9" name="图片 8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05" y="3416410"/>
            <a:ext cx="3098346" cy="33145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92216">
            <a:off x="2652693" y="4796161"/>
            <a:ext cx="1282700" cy="76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31673">
            <a:off x="2660697" y="5525041"/>
            <a:ext cx="1282700" cy="76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" y="4876800"/>
            <a:ext cx="2592000" cy="6055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11" y="5161280"/>
            <a:ext cx="1282700" cy="76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571" y="4897120"/>
            <a:ext cx="131142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5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Methodology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Objective function of MVAE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80" y="2895600"/>
            <a:ext cx="7920000" cy="2565088"/>
          </a:xfrm>
          <a:prstGeom prst="rect">
            <a:avLst/>
          </a:prstGeom>
        </p:spPr>
      </p:pic>
      <p:grpSp>
        <p:nvGrpSpPr>
          <p:cNvPr id="10" name="组 9"/>
          <p:cNvGrpSpPr>
            <a:grpSpLocks noChangeAspect="1"/>
          </p:cNvGrpSpPr>
          <p:nvPr/>
        </p:nvGrpSpPr>
        <p:grpSpPr>
          <a:xfrm>
            <a:off x="6553200" y="5407785"/>
            <a:ext cx="1511996" cy="1470535"/>
            <a:chOff x="5670493" y="2209800"/>
            <a:chExt cx="1151998" cy="1120408"/>
          </a:xfrm>
        </p:grpSpPr>
        <p:sp>
          <p:nvSpPr>
            <p:cNvPr id="11" name="Rectangle 19"/>
            <p:cNvSpPr/>
            <p:nvPr/>
          </p:nvSpPr>
          <p:spPr>
            <a:xfrm rot="21388734">
              <a:off x="5805478" y="2211352"/>
              <a:ext cx="863999" cy="78928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73FF"/>
                </a:gs>
                <a:gs pos="100000">
                  <a:srgbClr val="B24B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45720" tIns="45720" rIns="4572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2" name="Group 16"/>
            <p:cNvGrpSpPr/>
            <p:nvPr/>
          </p:nvGrpSpPr>
          <p:grpSpPr>
            <a:xfrm>
              <a:off x="6136881" y="2209800"/>
              <a:ext cx="98819" cy="112436"/>
              <a:chOff x="-10158" y="2235200"/>
              <a:chExt cx="2295313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14" name="Oval 17"/>
              <p:cNvSpPr/>
              <p:nvPr/>
            </p:nvSpPr>
            <p:spPr>
              <a:xfrm>
                <a:off x="-10158" y="2429065"/>
                <a:ext cx="2295313" cy="2295334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Oval 24"/>
              <p:cNvSpPr/>
              <p:nvPr/>
            </p:nvSpPr>
            <p:spPr>
              <a:xfrm>
                <a:off x="1004182" y="2913201"/>
                <a:ext cx="1253466" cy="1253455"/>
              </a:xfrm>
              <a:prstGeom prst="ellipse">
                <a:avLst/>
              </a:prstGeom>
              <a:solidFill>
                <a:srgbClr val="00698E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596635" y="2235200"/>
                <a:ext cx="1530228" cy="1530228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10"/>
            <p:cNvSpPr/>
            <p:nvPr/>
          </p:nvSpPr>
          <p:spPr>
            <a:xfrm rot="21360000">
              <a:off x="5670493" y="2376101"/>
              <a:ext cx="11519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Multi-side-view guidance term</a:t>
              </a:r>
            </a:p>
          </p:txBody>
        </p:sp>
      </p:grpSp>
      <p:grpSp>
        <p:nvGrpSpPr>
          <p:cNvPr id="17" name="组 16"/>
          <p:cNvGrpSpPr>
            <a:grpSpLocks noChangeAspect="1"/>
          </p:cNvGrpSpPr>
          <p:nvPr/>
        </p:nvGrpSpPr>
        <p:grpSpPr>
          <a:xfrm>
            <a:off x="3774440" y="2057397"/>
            <a:ext cx="2198883" cy="1130570"/>
            <a:chOff x="3352925" y="1313697"/>
            <a:chExt cx="2187222" cy="1124570"/>
          </a:xfrm>
        </p:grpSpPr>
        <p:grpSp>
          <p:nvGrpSpPr>
            <p:cNvPr id="18" name="组 17"/>
            <p:cNvGrpSpPr>
              <a:grpSpLocks noChangeAspect="1"/>
            </p:cNvGrpSpPr>
            <p:nvPr/>
          </p:nvGrpSpPr>
          <p:grpSpPr>
            <a:xfrm>
              <a:off x="3881721" y="1313697"/>
              <a:ext cx="1116000" cy="1043249"/>
              <a:chOff x="4095112" y="1826349"/>
              <a:chExt cx="1407088" cy="131536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095112" y="1831164"/>
                <a:ext cx="140708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60000"/>
                      <a:lumOff val="40000"/>
                    </a:srgbClr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21" name="Group 30"/>
              <p:cNvGrpSpPr/>
              <p:nvPr/>
            </p:nvGrpSpPr>
            <p:grpSpPr>
              <a:xfrm>
                <a:off x="4695187" y="1826349"/>
                <a:ext cx="164083" cy="186690"/>
                <a:chOff x="7605717" y="2235200"/>
                <a:chExt cx="2295335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22" name="Oval 31"/>
                <p:cNvSpPr/>
                <p:nvPr/>
              </p:nvSpPr>
              <p:spPr>
                <a:xfrm>
                  <a:off x="7605717" y="2429065"/>
                  <a:ext cx="2295335" cy="229533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32"/>
                <p:cNvSpPr/>
                <p:nvPr/>
              </p:nvSpPr>
              <p:spPr>
                <a:xfrm>
                  <a:off x="8172081" y="2913207"/>
                  <a:ext cx="1253463" cy="1253451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33"/>
                <p:cNvSpPr/>
                <p:nvPr/>
              </p:nvSpPr>
              <p:spPr>
                <a:xfrm>
                  <a:off x="7988435" y="2235200"/>
                  <a:ext cx="1530217" cy="1530228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" name="Rectangle 29"/>
            <p:cNvSpPr/>
            <p:nvPr/>
          </p:nvSpPr>
          <p:spPr>
            <a:xfrm>
              <a:off x="3352925" y="1504530"/>
              <a:ext cx="2187222" cy="933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noProof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Average of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noProof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reconstruction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noProof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 error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</p:txBody>
        </p:sp>
      </p:grpSp>
      <p:grpSp>
        <p:nvGrpSpPr>
          <p:cNvPr id="29" name="组 28"/>
          <p:cNvGrpSpPr>
            <a:grpSpLocks noChangeAspect="1"/>
          </p:cNvGrpSpPr>
          <p:nvPr/>
        </p:nvGrpSpPr>
        <p:grpSpPr>
          <a:xfrm>
            <a:off x="6848597" y="2032000"/>
            <a:ext cx="2198883" cy="1130570"/>
            <a:chOff x="3352925" y="1313697"/>
            <a:chExt cx="2187222" cy="1124570"/>
          </a:xfrm>
        </p:grpSpPr>
        <p:grpSp>
          <p:nvGrpSpPr>
            <p:cNvPr id="30" name="组 29"/>
            <p:cNvGrpSpPr>
              <a:grpSpLocks noChangeAspect="1"/>
            </p:cNvGrpSpPr>
            <p:nvPr/>
          </p:nvGrpSpPr>
          <p:grpSpPr>
            <a:xfrm>
              <a:off x="3881721" y="1313697"/>
              <a:ext cx="1116000" cy="1043249"/>
              <a:chOff x="4095112" y="1826349"/>
              <a:chExt cx="1407088" cy="1315360"/>
            </a:xfrm>
          </p:grpSpPr>
          <p:sp>
            <p:nvSpPr>
              <p:cNvPr id="32" name="Rectangle 19"/>
              <p:cNvSpPr/>
              <p:nvPr/>
            </p:nvSpPr>
            <p:spPr>
              <a:xfrm>
                <a:off x="4095112" y="1831164"/>
                <a:ext cx="140708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60000"/>
                      <a:lumOff val="40000"/>
                    </a:srgbClr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33" name="Group 30"/>
              <p:cNvGrpSpPr/>
              <p:nvPr/>
            </p:nvGrpSpPr>
            <p:grpSpPr>
              <a:xfrm>
                <a:off x="4695187" y="1826349"/>
                <a:ext cx="164083" cy="186690"/>
                <a:chOff x="7605717" y="2235200"/>
                <a:chExt cx="2295335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34" name="Oval 31"/>
                <p:cNvSpPr/>
                <p:nvPr/>
              </p:nvSpPr>
              <p:spPr>
                <a:xfrm>
                  <a:off x="7605717" y="2429065"/>
                  <a:ext cx="2295335" cy="229533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2"/>
                <p:cNvSpPr/>
                <p:nvPr/>
              </p:nvSpPr>
              <p:spPr>
                <a:xfrm>
                  <a:off x="8172081" y="2913207"/>
                  <a:ext cx="1253463" cy="1253451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3"/>
                <p:cNvSpPr/>
                <p:nvPr/>
              </p:nvSpPr>
              <p:spPr>
                <a:xfrm>
                  <a:off x="7988435" y="2235200"/>
                  <a:ext cx="1530217" cy="1530228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1" name="Rectangle 29"/>
            <p:cNvSpPr/>
            <p:nvPr/>
          </p:nvSpPr>
          <p:spPr>
            <a:xfrm>
              <a:off x="3352925" y="1504530"/>
              <a:ext cx="2187222" cy="933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Regularization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to prevent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over-fitting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</p:txBody>
        </p:sp>
      </p:grpSp>
      <p:grpSp>
        <p:nvGrpSpPr>
          <p:cNvPr id="37" name="组 36"/>
          <p:cNvGrpSpPr>
            <a:grpSpLocks noChangeAspect="1"/>
          </p:cNvGrpSpPr>
          <p:nvPr/>
        </p:nvGrpSpPr>
        <p:grpSpPr>
          <a:xfrm>
            <a:off x="1371600" y="5410200"/>
            <a:ext cx="2198883" cy="1130570"/>
            <a:chOff x="3352925" y="1313697"/>
            <a:chExt cx="2187222" cy="1124570"/>
          </a:xfrm>
        </p:grpSpPr>
        <p:grpSp>
          <p:nvGrpSpPr>
            <p:cNvPr id="38" name="组 37"/>
            <p:cNvGrpSpPr>
              <a:grpSpLocks noChangeAspect="1"/>
            </p:cNvGrpSpPr>
            <p:nvPr/>
          </p:nvGrpSpPr>
          <p:grpSpPr>
            <a:xfrm>
              <a:off x="3881721" y="1313697"/>
              <a:ext cx="1116000" cy="1043249"/>
              <a:chOff x="4095112" y="1826349"/>
              <a:chExt cx="1407088" cy="1315360"/>
            </a:xfrm>
          </p:grpSpPr>
          <p:sp>
            <p:nvSpPr>
              <p:cNvPr id="40" name="Rectangle 19"/>
              <p:cNvSpPr/>
              <p:nvPr/>
            </p:nvSpPr>
            <p:spPr>
              <a:xfrm>
                <a:off x="4095112" y="1831164"/>
                <a:ext cx="140708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60000"/>
                      <a:lumOff val="40000"/>
                    </a:srgbClr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41" name="Group 30"/>
              <p:cNvGrpSpPr/>
              <p:nvPr/>
            </p:nvGrpSpPr>
            <p:grpSpPr>
              <a:xfrm>
                <a:off x="4695187" y="1826349"/>
                <a:ext cx="164083" cy="186690"/>
                <a:chOff x="7605717" y="2235200"/>
                <a:chExt cx="2295335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42" name="Oval 31"/>
                <p:cNvSpPr/>
                <p:nvPr/>
              </p:nvSpPr>
              <p:spPr>
                <a:xfrm>
                  <a:off x="7605717" y="2429065"/>
                  <a:ext cx="2295335" cy="229533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32"/>
                <p:cNvSpPr/>
                <p:nvPr/>
              </p:nvSpPr>
              <p:spPr>
                <a:xfrm>
                  <a:off x="8172081" y="2913207"/>
                  <a:ext cx="1253463" cy="1253451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33"/>
                <p:cNvSpPr/>
                <p:nvPr/>
              </p:nvSpPr>
              <p:spPr>
                <a:xfrm>
                  <a:off x="7988435" y="2235200"/>
                  <a:ext cx="1530217" cy="1530228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9" name="Rectangle 29"/>
            <p:cNvSpPr/>
            <p:nvPr/>
          </p:nvSpPr>
          <p:spPr>
            <a:xfrm>
              <a:off x="3352925" y="1504530"/>
              <a:ext cx="2187222" cy="933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Sparsity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 term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to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reduce noise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6535">
            <a:off x="3711916" y="4944689"/>
            <a:ext cx="576000" cy="914286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3703320" y="51054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kumimoji="1" lang="en-US" altLang="zh-CN" sz="2000" dirty="0" smtClean="0">
                <a:solidFill>
                  <a:schemeClr val="accent1"/>
                </a:solidFill>
                <a:latin typeface="Tahoma"/>
                <a:cs typeface="Tahoma"/>
              </a:rPr>
              <a:t>Guiding </a:t>
            </a:r>
          </a:p>
          <a:p>
            <a:pPr algn="ctr"/>
            <a:r>
              <a:rPr kumimoji="1" lang="en-US" altLang="zh-CN" sz="2000" dirty="0" smtClean="0">
                <a:solidFill>
                  <a:schemeClr val="accent1"/>
                </a:solidFill>
                <a:latin typeface="Tahoma"/>
                <a:cs typeface="Tahoma"/>
              </a:rPr>
              <a:t>parameter</a:t>
            </a:r>
          </a:p>
        </p:txBody>
      </p:sp>
    </p:spTree>
    <p:extLst>
      <p:ext uri="{BB962C8B-B14F-4D97-AF65-F5344CB8AC3E}">
        <p14:creationId xmlns:p14="http://schemas.microsoft.com/office/powerpoint/2010/main" val="352735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Methodology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Build deep architectures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Stacked MVAE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Greedy layer-wise pre-training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Supervised fine-tuning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80" y="3531794"/>
            <a:ext cx="5040000" cy="30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6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Experiments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Data collection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Chicago Early HIV Infection </a:t>
            </a: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S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tudy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56 HIV and 21 normal controls</a:t>
            </a:r>
          </a:p>
          <a:p>
            <a:r>
              <a:rPr lang="en-US" altLang="zh-CN" sz="3600" dirty="0" smtClean="0">
                <a:latin typeface="Tahoma"/>
                <a:cs typeface="Tahoma"/>
              </a:rPr>
              <a:t>Brain networks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From fMRI and DTI images</a:t>
            </a:r>
          </a:p>
          <a:p>
            <a:r>
              <a:rPr lang="en-US" altLang="zh-CN" sz="3600" dirty="0" smtClean="0">
                <a:latin typeface="Tahoma"/>
                <a:cs typeface="Tahoma"/>
              </a:rPr>
              <a:t>Seven side views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Neuropsychological tests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Flow </a:t>
            </a:r>
            <a:r>
              <a:rPr lang="en-US" altLang="zh-CN" sz="2900" dirty="0" err="1" smtClean="0">
                <a:solidFill>
                  <a:srgbClr val="0000FF"/>
                </a:solidFill>
                <a:latin typeface="Tahoma"/>
                <a:cs typeface="Tahoma"/>
              </a:rPr>
              <a:t>cytometry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Plasma </a:t>
            </a:r>
            <a:r>
              <a:rPr lang="en-US" altLang="zh-CN" sz="2900" dirty="0" err="1" smtClean="0">
                <a:solidFill>
                  <a:srgbClr val="0000FF"/>
                </a:solidFill>
                <a:latin typeface="Tahoma"/>
                <a:cs typeface="Tahoma"/>
              </a:rPr>
              <a:t>luminex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29032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Experiments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Baselines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  <p:grpSp>
        <p:nvGrpSpPr>
          <p:cNvPr id="8" name="组 7"/>
          <p:cNvGrpSpPr>
            <a:grpSpLocks noChangeAspect="1"/>
          </p:cNvGrpSpPr>
          <p:nvPr/>
        </p:nvGrpSpPr>
        <p:grpSpPr>
          <a:xfrm>
            <a:off x="1143000" y="1957417"/>
            <a:ext cx="6731999" cy="1623983"/>
            <a:chOff x="1453214" y="1252189"/>
            <a:chExt cx="6099054" cy="1747435"/>
          </a:xfrm>
        </p:grpSpPr>
        <p:sp>
          <p:nvSpPr>
            <p:cNvPr id="9" name="Rounded Rectangle 5"/>
            <p:cNvSpPr/>
            <p:nvPr/>
          </p:nvSpPr>
          <p:spPr>
            <a:xfrm>
              <a:off x="4472514" y="1666402"/>
              <a:ext cx="3079754" cy="1333222"/>
            </a:xfrm>
            <a:prstGeom prst="roundRect">
              <a:avLst/>
            </a:prstGeom>
            <a:solidFill>
              <a:srgbClr val="0070C0"/>
            </a:solidFill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099999" lon="899970" rev="0"/>
              </a:camera>
              <a:lightRig rig="threePt" dir="t">
                <a:rot lat="0" lon="0" rev="5400000"/>
              </a:lightRig>
            </a:scene3d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altLang="zh-CN" sz="3400" b="1" kern="0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Wawati SC Regular"/>
                  <a:cs typeface="Wawati SC Regular"/>
                </a:rPr>
                <a:t>Deep </a:t>
              </a:r>
            </a:p>
            <a:p>
              <a:pPr lvl="0" algn="ctr" defTabSz="914400">
                <a:defRPr/>
              </a:pPr>
              <a:r>
                <a:rPr lang="en-US" altLang="zh-CN" sz="3400" b="1" kern="0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Wawati SC Regular"/>
                  <a:cs typeface="Wawati SC Regular"/>
                </a:rPr>
                <a:t>Learning</a:t>
              </a:r>
              <a:endParaRPr lang="en-US" altLang="zh-CN" sz="3400" b="1" kern="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Wawati SC Regular"/>
                <a:cs typeface="Wawati SC Regular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1453214" y="1447836"/>
              <a:ext cx="3228324" cy="1322498"/>
            </a:xfrm>
            <a:prstGeom prst="roundRect">
              <a:avLst/>
            </a:prstGeom>
            <a:solidFill>
              <a:srgbClr val="0070C0"/>
            </a:solidFill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717711" lon="19546242" rev="0"/>
              </a:camera>
              <a:lightRig rig="threePt" dir="t"/>
            </a:scene3d>
          </p:spPr>
          <p:txBody>
            <a:bodyPr rtlCol="0" anchor="ctr"/>
            <a:lstStyle/>
            <a:p>
              <a:pPr algn="ctr" defTabSz="914400"/>
              <a:r>
                <a:rPr lang="en-US" altLang="zh-CN" sz="3400" b="1" kern="0" dirty="0" err="1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Wawati SC Regular"/>
                  <a:cs typeface="Wawati SC Regular"/>
                </a:rPr>
                <a:t>Subgraph</a:t>
              </a:r>
              <a:r>
                <a:rPr lang="en-US" altLang="zh-CN" sz="3400" b="1" kern="0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Wawati SC Regular"/>
                  <a:cs typeface="Wawati SC Regular"/>
                </a:rPr>
                <a:t> </a:t>
              </a:r>
            </a:p>
            <a:p>
              <a:pPr algn="ctr" defTabSz="914400"/>
              <a:r>
                <a:rPr lang="en-US" altLang="zh-CN" sz="3400" b="1" kern="0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Wawati SC Regular"/>
                  <a:cs typeface="Wawati SC Regular"/>
                </a:rPr>
                <a:t>M</a:t>
              </a:r>
              <a:r>
                <a:rPr lang="en-US" altLang="zh-CN" sz="3400" b="1" kern="0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Wawati SC Regular"/>
                  <a:cs typeface="Wawati SC Regular"/>
                </a:rPr>
                <a:t>ining</a:t>
              </a:r>
            </a:p>
          </p:txBody>
        </p:sp>
        <p:sp>
          <p:nvSpPr>
            <p:cNvPr id="11" name="Hexagon 3"/>
            <p:cNvSpPr>
              <a:spLocks/>
            </p:cNvSpPr>
            <p:nvPr/>
          </p:nvSpPr>
          <p:spPr>
            <a:xfrm>
              <a:off x="4224338" y="1252189"/>
              <a:ext cx="457200" cy="467999"/>
            </a:xfrm>
            <a:prstGeom prst="hexagon">
              <a:avLst>
                <a:gd name="adj" fmla="val 17910"/>
                <a:gd name="vf" fmla="val 11547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>
                <a:rot lat="0" lon="0" rev="600000"/>
              </a:lightRig>
            </a:scene3d>
            <a:sp3d extrusionH="5080000"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944880" y="4133672"/>
            <a:ext cx="3429000" cy="1200328"/>
            <a:chOff x="381000" y="4038600"/>
            <a:chExt cx="3429000" cy="1200328"/>
          </a:xfrm>
        </p:grpSpPr>
        <p:sp>
          <p:nvSpPr>
            <p:cNvPr id="45" name="Rectangle 10"/>
            <p:cNvSpPr/>
            <p:nvPr/>
          </p:nvSpPr>
          <p:spPr>
            <a:xfrm>
              <a:off x="381000" y="4038600"/>
              <a:ext cx="2590800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kern="0" dirty="0" smtClean="0">
                  <a:solidFill>
                    <a:srgbClr val="0000FF"/>
                  </a:solidFill>
                  <a:latin typeface="Tahoma"/>
                  <a:cs typeface="Tahoma"/>
                </a:rPr>
                <a:t>1. </a:t>
              </a:r>
              <a:r>
                <a:rPr lang="en-US" sz="2400" kern="0" dirty="0" err="1" smtClean="0">
                  <a:solidFill>
                    <a:srgbClr val="0000FF"/>
                  </a:solidFill>
                  <a:latin typeface="Tahoma"/>
                  <a:cs typeface="Tahoma"/>
                </a:rPr>
                <a:t>gSSC</a:t>
              </a:r>
              <a:endParaRPr lang="en-US" sz="2400" kern="0" dirty="0" smtClean="0">
                <a:solidFill>
                  <a:srgbClr val="0000FF"/>
                </a:solidFill>
                <a:latin typeface="Tahoma"/>
                <a:cs typeface="Tahoma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/>
                  <a:cs typeface="Tahoma"/>
                </a:rPr>
                <a:t>2.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/>
                  <a:cs typeface="Tahoma"/>
                </a:rPr>
                <a:t>Freq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/>
                <a:cs typeface="Tahoma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kern="0" noProof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ahoma"/>
                  <a:cs typeface="Tahoma"/>
                </a:rPr>
                <a:t>3. </a:t>
              </a:r>
              <a:r>
                <a:rPr lang="en-US" sz="2400" kern="0" noProof="0" dirty="0" err="1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ahoma"/>
                  <a:cs typeface="Tahoma"/>
                </a:rPr>
                <a:t>Conf</a:t>
              </a:r>
              <a:endParaRPr lang="en-US" sz="2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ahoma"/>
                <a:cs typeface="Tahom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828800" y="4038600"/>
              <a:ext cx="1981200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24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ahoma"/>
                  <a:cs typeface="Tahoma"/>
                </a:rPr>
                <a:t>4. Ratio</a:t>
              </a:r>
              <a:endParaRPr lang="en-US" altLang="zh-CN" sz="2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ahoma"/>
                <a:cs typeface="Tahoma"/>
              </a:endParaRPr>
            </a:p>
            <a:p>
              <a:pPr lvl="0">
                <a:defRPr/>
              </a:pPr>
              <a:r>
                <a:rPr lang="en-US" altLang="zh-CN" sz="24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ahoma"/>
                  <a:cs typeface="Tahoma"/>
                </a:rPr>
                <a:t>5. </a:t>
              </a:r>
              <a:r>
                <a:rPr lang="en-US" altLang="zh-CN" sz="2400" kern="0" dirty="0" err="1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ahoma"/>
                  <a:cs typeface="Tahoma"/>
                </a:rPr>
                <a:t>Gtest</a:t>
              </a:r>
              <a:endParaRPr lang="en-US" altLang="zh-CN" sz="2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ahoma"/>
                <a:cs typeface="Tahoma"/>
              </a:endParaRPr>
            </a:p>
            <a:p>
              <a:pPr lvl="0">
                <a:defRPr/>
              </a:pPr>
              <a:r>
                <a:rPr lang="en-US" altLang="zh-CN" sz="24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ahoma"/>
                  <a:cs typeface="Tahoma"/>
                </a:rPr>
                <a:t>6. HSIC</a:t>
              </a:r>
              <a:endParaRPr lang="en-US" altLang="zh-CN" sz="2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2" y="3982720"/>
            <a:ext cx="3311997" cy="152399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5562600"/>
            <a:ext cx="3311997" cy="8880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182067" y="5786735"/>
            <a:ext cx="212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ahoma"/>
                <a:cs typeface="Tahoma"/>
              </a:rPr>
              <a:t>gMSV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82" y="5486400"/>
            <a:ext cx="3311997" cy="8880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682" y="4267200"/>
            <a:ext cx="3311997" cy="888001"/>
          </a:xfrm>
          <a:prstGeom prst="rect">
            <a:avLst/>
          </a:prstGeom>
        </p:spPr>
      </p:pic>
      <p:sp>
        <p:nvSpPr>
          <p:cNvPr id="58" name="Rectangle 54"/>
          <p:cNvSpPr/>
          <p:nvPr/>
        </p:nvSpPr>
        <p:spPr>
          <a:xfrm>
            <a:off x="5654040" y="4475480"/>
            <a:ext cx="212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ahoma"/>
                <a:cs typeface="Tahoma"/>
              </a:rPr>
              <a:t>AE-1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9" name="Rectangle 54"/>
          <p:cNvSpPr/>
          <p:nvPr/>
        </p:nvSpPr>
        <p:spPr>
          <a:xfrm>
            <a:off x="5664200" y="5694680"/>
            <a:ext cx="212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ahoma"/>
                <a:cs typeface="Tahoma"/>
              </a:rPr>
              <a:t>MVAE-1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0" name="Rectangle 54"/>
          <p:cNvSpPr/>
          <p:nvPr/>
        </p:nvSpPr>
        <p:spPr>
          <a:xfrm>
            <a:off x="482600" y="359785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CE53CE"/>
                </a:solidFill>
                <a:latin typeface="Tahoma"/>
                <a:cs typeface="Tahoma"/>
              </a:rPr>
              <a:t>No </a:t>
            </a:r>
            <a:r>
              <a:rPr lang="en-US" sz="2000" kern="0" noProof="0" dirty="0" smtClean="0">
                <a:solidFill>
                  <a:srgbClr val="CE53CE"/>
                </a:solidFill>
                <a:latin typeface="Tahoma"/>
                <a:cs typeface="Tahoma"/>
              </a:rPr>
              <a:t>side-view guidance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E53CE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1" name="Rectangle 54"/>
          <p:cNvSpPr/>
          <p:nvPr/>
        </p:nvSpPr>
        <p:spPr>
          <a:xfrm>
            <a:off x="457200" y="636524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>
                <a:solidFill>
                  <a:srgbClr val="3333CC"/>
                </a:solidFill>
                <a:latin typeface="Tahoma"/>
                <a:cs typeface="Tahoma"/>
              </a:rPr>
              <a:t>S</a:t>
            </a:r>
            <a:r>
              <a:rPr lang="en-US" sz="2000" kern="0" noProof="0" dirty="0" smtClean="0">
                <a:solidFill>
                  <a:srgbClr val="3333CC"/>
                </a:solidFill>
                <a:latin typeface="Tahoma"/>
                <a:cs typeface="Tahoma"/>
              </a:rPr>
              <a:t>ide-view guidance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2" name="Rectangle 54"/>
          <p:cNvSpPr/>
          <p:nvPr/>
        </p:nvSpPr>
        <p:spPr>
          <a:xfrm>
            <a:off x="4983480" y="388862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CE53CE"/>
                </a:solidFill>
                <a:latin typeface="Tahoma"/>
                <a:cs typeface="Tahoma"/>
              </a:rPr>
              <a:t>No </a:t>
            </a:r>
            <a:r>
              <a:rPr lang="en-US" sz="2000" kern="0" noProof="0" dirty="0" smtClean="0">
                <a:solidFill>
                  <a:srgbClr val="CE53CE"/>
                </a:solidFill>
                <a:latin typeface="Tahoma"/>
                <a:cs typeface="Tahoma"/>
              </a:rPr>
              <a:t>side-view guidance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E53CE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3" name="Rectangle 54"/>
          <p:cNvSpPr/>
          <p:nvPr/>
        </p:nvSpPr>
        <p:spPr>
          <a:xfrm>
            <a:off x="4958080" y="629412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>
                <a:solidFill>
                  <a:srgbClr val="3333CC"/>
                </a:solidFill>
                <a:latin typeface="Tahoma"/>
                <a:cs typeface="Tahoma"/>
              </a:rPr>
              <a:t>S</a:t>
            </a:r>
            <a:r>
              <a:rPr lang="en-US" sz="2000" kern="0" noProof="0" dirty="0" smtClean="0">
                <a:solidFill>
                  <a:srgbClr val="3333CC"/>
                </a:solidFill>
                <a:latin typeface="Tahoma"/>
                <a:cs typeface="Tahoma"/>
              </a:rPr>
              <a:t>ide-view guidance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11103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Experiments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59" y="1405408"/>
            <a:ext cx="6480000" cy="24807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659" y="4114800"/>
            <a:ext cx="6480000" cy="2453333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358172" y="2133600"/>
            <a:ext cx="1517087" cy="1042144"/>
            <a:chOff x="233648" y="1313697"/>
            <a:chExt cx="1517087" cy="1042144"/>
          </a:xfrm>
        </p:grpSpPr>
        <p:grpSp>
          <p:nvGrpSpPr>
            <p:cNvPr id="37" name="组 36"/>
            <p:cNvGrpSpPr>
              <a:grpSpLocks noChangeAspect="1"/>
            </p:cNvGrpSpPr>
            <p:nvPr/>
          </p:nvGrpSpPr>
          <p:grpSpPr>
            <a:xfrm>
              <a:off x="453819" y="1313697"/>
              <a:ext cx="1116000" cy="1042144"/>
              <a:chOff x="1827085" y="1862045"/>
              <a:chExt cx="1407088" cy="1313967"/>
            </a:xfrm>
          </p:grpSpPr>
          <p:sp>
            <p:nvSpPr>
              <p:cNvPr id="39" name="Rectangle 19"/>
              <p:cNvSpPr/>
              <p:nvPr/>
            </p:nvSpPr>
            <p:spPr>
              <a:xfrm rot="21388734">
                <a:off x="1827085" y="1865467"/>
                <a:ext cx="140708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973FF"/>
                  </a:gs>
                  <a:gs pos="100000">
                    <a:srgbClr val="B24B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40" name="Group 16"/>
              <p:cNvGrpSpPr/>
              <p:nvPr/>
            </p:nvGrpSpPr>
            <p:grpSpPr>
              <a:xfrm>
                <a:off x="2427218" y="1862045"/>
                <a:ext cx="164081" cy="186690"/>
                <a:chOff x="-10158" y="2235200"/>
                <a:chExt cx="2295313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41" name="Oval 17"/>
                <p:cNvSpPr/>
                <p:nvPr/>
              </p:nvSpPr>
              <p:spPr>
                <a:xfrm>
                  <a:off x="-10158" y="2429065"/>
                  <a:ext cx="2295313" cy="2295334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24"/>
                <p:cNvSpPr/>
                <p:nvPr/>
              </p:nvSpPr>
              <p:spPr>
                <a:xfrm>
                  <a:off x="1004187" y="2913207"/>
                  <a:ext cx="1253477" cy="1253451"/>
                </a:xfrm>
                <a:prstGeom prst="ellipse">
                  <a:avLst/>
                </a:prstGeom>
                <a:solidFill>
                  <a:srgbClr val="00698E"/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18"/>
                <p:cNvSpPr/>
                <p:nvPr/>
              </p:nvSpPr>
              <p:spPr>
                <a:xfrm>
                  <a:off x="596635" y="2235200"/>
                  <a:ext cx="1530228" cy="1530228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8" name="Rectangle 10"/>
            <p:cNvSpPr/>
            <p:nvPr/>
          </p:nvSpPr>
          <p:spPr>
            <a:xfrm rot="21360000">
              <a:off x="233648" y="1611818"/>
              <a:ext cx="15170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fMRI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86360" y="4876800"/>
            <a:ext cx="2124179" cy="1041501"/>
            <a:chOff x="6206684" y="1313698"/>
            <a:chExt cx="2124179" cy="1041501"/>
          </a:xfrm>
        </p:grpSpPr>
        <p:grpSp>
          <p:nvGrpSpPr>
            <p:cNvPr id="23" name="组 22"/>
            <p:cNvGrpSpPr>
              <a:grpSpLocks noChangeAspect="1"/>
            </p:cNvGrpSpPr>
            <p:nvPr/>
          </p:nvGrpSpPr>
          <p:grpSpPr>
            <a:xfrm>
              <a:off x="6725343" y="1313698"/>
              <a:ext cx="1116000" cy="1041501"/>
              <a:chOff x="5569397" y="1838435"/>
              <a:chExt cx="1407088" cy="1313157"/>
            </a:xfrm>
          </p:grpSpPr>
          <p:sp>
            <p:nvSpPr>
              <p:cNvPr id="25" name="Rectangle 19"/>
              <p:cNvSpPr/>
              <p:nvPr/>
            </p:nvSpPr>
            <p:spPr>
              <a:xfrm rot="21356622">
                <a:off x="5569397" y="1841047"/>
                <a:ext cx="140708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100000">
                    <a:srgbClr val="ED7D31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26" name="Group 55"/>
              <p:cNvGrpSpPr/>
              <p:nvPr/>
            </p:nvGrpSpPr>
            <p:grpSpPr>
              <a:xfrm rot="21356622">
                <a:off x="6129409" y="1838435"/>
                <a:ext cx="184785" cy="186690"/>
                <a:chOff x="4917745" y="2235200"/>
                <a:chExt cx="2584952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27" name="Oval 56"/>
                <p:cNvSpPr/>
                <p:nvPr/>
              </p:nvSpPr>
              <p:spPr>
                <a:xfrm>
                  <a:off x="4917745" y="2429067"/>
                  <a:ext cx="2295331" cy="2295332"/>
                </a:xfrm>
                <a:prstGeom prst="ellipse">
                  <a:avLst/>
                </a:prstGeom>
                <a:solidFill>
                  <a:srgbClr val="EBE600"/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57"/>
                <p:cNvSpPr/>
                <p:nvPr/>
              </p:nvSpPr>
              <p:spPr>
                <a:xfrm>
                  <a:off x="5484130" y="2913213"/>
                  <a:ext cx="1253454" cy="1253453"/>
                </a:xfrm>
                <a:prstGeom prst="ellipse">
                  <a:avLst/>
                </a:prstGeom>
                <a:solidFill>
                  <a:srgbClr val="A6A200"/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Oval 58"/>
                <p:cNvSpPr/>
                <p:nvPr/>
              </p:nvSpPr>
              <p:spPr>
                <a:xfrm>
                  <a:off x="5972471" y="2235200"/>
                  <a:ext cx="1530226" cy="1530226"/>
                </a:xfrm>
                <a:prstGeom prst="ellipse">
                  <a:avLst/>
                </a:prstGeom>
                <a:solidFill>
                  <a:srgbClr val="EBE600"/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" name="Rectangle 54"/>
            <p:cNvSpPr/>
            <p:nvPr/>
          </p:nvSpPr>
          <p:spPr>
            <a:xfrm rot="21356622">
              <a:off x="6206684" y="1620493"/>
              <a:ext cx="21241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DTI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091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Experiments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Performance of stacked MVAE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MVAE-2 performs the best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MVAE-3 may over fit the limited data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0" y="3495040"/>
            <a:ext cx="7956000" cy="24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Outline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772400" cy="3276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/>
                <a:cs typeface="Tahoma"/>
              </a:rPr>
              <a:t> Introduction </a:t>
            </a:r>
            <a:r>
              <a:rPr lang="en-US" sz="3600" smtClean="0">
                <a:latin typeface="Tahoma"/>
                <a:cs typeface="Tahoma"/>
              </a:rPr>
              <a:t>&amp; Motivation</a:t>
            </a:r>
            <a:endParaRPr lang="en-US" sz="3600" dirty="0" smtClean="0">
              <a:latin typeface="Tahoma"/>
              <a:cs typeface="Tahoma"/>
            </a:endParaRPr>
          </a:p>
          <a:p>
            <a:r>
              <a:rPr lang="en-US" sz="3600" dirty="0" smtClean="0">
                <a:latin typeface="Tahoma"/>
                <a:cs typeface="Tahoma"/>
              </a:rPr>
              <a:t> Data Analysis</a:t>
            </a:r>
          </a:p>
          <a:p>
            <a:r>
              <a:rPr lang="en-US" sz="3600" dirty="0" smtClean="0">
                <a:latin typeface="Tahoma"/>
                <a:cs typeface="Tahoma"/>
              </a:rPr>
              <a:t> Methodology</a:t>
            </a:r>
          </a:p>
          <a:p>
            <a:r>
              <a:rPr lang="en-US" sz="3600" dirty="0" smtClean="0">
                <a:latin typeface="Tahoma"/>
                <a:cs typeface="Tahoma"/>
              </a:rPr>
              <a:t> Experiments</a:t>
            </a:r>
          </a:p>
          <a:p>
            <a:r>
              <a:rPr lang="en-US" sz="3600" dirty="0" smtClean="0">
                <a:latin typeface="Tahoma"/>
                <a:cs typeface="Tahoma"/>
              </a:rPr>
              <a:t> Conclusions</a:t>
            </a:r>
            <a:endParaRPr lang="en-US" sz="3600" dirty="0">
              <a:latin typeface="Tahoma"/>
              <a:cs typeface="Tahom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Experiments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Performance with each side view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Brain </a:t>
            </a:r>
            <a:r>
              <a:rPr lang="en-US" altLang="zh-CN" sz="2900" dirty="0" err="1" smtClean="0">
                <a:solidFill>
                  <a:srgbClr val="0000FF"/>
                </a:solidFill>
                <a:latin typeface="Tahoma"/>
                <a:cs typeface="Tahoma"/>
              </a:rPr>
              <a:t>volumetry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Plasma </a:t>
            </a:r>
            <a:r>
              <a:rPr lang="en-US" altLang="zh-CN" sz="2900" dirty="0" err="1" smtClean="0">
                <a:solidFill>
                  <a:srgbClr val="0000FF"/>
                </a:solidFill>
                <a:latin typeface="Tahoma"/>
                <a:cs typeface="Tahoma"/>
              </a:rPr>
              <a:t>luminex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520" y="2970564"/>
            <a:ext cx="5760000" cy="37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44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Experiments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2685497"/>
            <a:ext cx="5400000" cy="406074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Analysis of the guiding parameter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Relative importance of side views</a:t>
            </a:r>
          </a:p>
        </p:txBody>
      </p:sp>
    </p:spTree>
    <p:extLst>
      <p:ext uri="{BB962C8B-B14F-4D97-AF65-F5344CB8AC3E}">
        <p14:creationId xmlns:p14="http://schemas.microsoft.com/office/powerpoint/2010/main" val="2532864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Experiments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381760"/>
            <a:ext cx="79248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Visualization on fMRI data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Each neuron in the first hidden layer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A discriminative connectivity pattern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Two most significant connectivity patterns 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0" y="3578099"/>
            <a:ext cx="4320000" cy="3051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57600"/>
            <a:ext cx="4320000" cy="28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9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Conclusions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381760"/>
            <a:ext cx="79248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Identify brain connectivity patterns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Utilize a deep architecture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Explore multiple side views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Benefit not only classification tasks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But also clinical interpretations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3581400"/>
            <a:ext cx="3240000" cy="31648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400" y="3941844"/>
            <a:ext cx="3960000" cy="26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0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196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00" y="1691641"/>
            <a:ext cx="5400000" cy="35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0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196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01" y="1884685"/>
            <a:ext cx="5293598" cy="32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23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990600"/>
            <a:ext cx="3467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2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Introduction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772400" cy="472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/>
                <a:cs typeface="Tahoma"/>
              </a:rPr>
              <a:t>Mining </a:t>
            </a:r>
            <a:r>
              <a:rPr lang="en-US" sz="3600" dirty="0" err="1">
                <a:latin typeface="Tahoma"/>
                <a:cs typeface="Tahoma"/>
              </a:rPr>
              <a:t>n</a:t>
            </a:r>
            <a:r>
              <a:rPr lang="en-US" altLang="zh-CN" sz="3600" dirty="0" err="1" smtClean="0">
                <a:latin typeface="Tahoma"/>
                <a:cs typeface="Tahoma"/>
              </a:rPr>
              <a:t>euroimage</a:t>
            </a:r>
            <a:r>
              <a:rPr lang="en-US" altLang="zh-CN" sz="3600" dirty="0" smtClean="0">
                <a:latin typeface="Tahoma"/>
                <a:cs typeface="Tahoma"/>
              </a:rPr>
              <a:t> data</a:t>
            </a:r>
            <a:endParaRPr lang="en-US" altLang="zh-CN"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sz="2900" dirty="0" smtClean="0">
                <a:solidFill>
                  <a:srgbClr val="0000FF"/>
                </a:solidFill>
                <a:latin typeface="Tahoma"/>
                <a:cs typeface="Tahoma"/>
              </a:rPr>
              <a:t>Detect neurological disorders</a:t>
            </a:r>
          </a:p>
          <a:p>
            <a:r>
              <a:rPr lang="en-US" altLang="zh-CN" sz="3600" dirty="0" smtClean="0">
                <a:latin typeface="Tahoma"/>
                <a:cs typeface="Tahoma"/>
              </a:rPr>
              <a:t>Problems</a:t>
            </a:r>
            <a:endParaRPr lang="en-US" altLang="zh-CN"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sz="2900" dirty="0" err="1" smtClean="0">
                <a:solidFill>
                  <a:srgbClr val="0000FF"/>
                </a:solidFill>
                <a:latin typeface="Tahoma"/>
                <a:cs typeface="Tahoma"/>
              </a:rPr>
              <a:t>Connectivities</a:t>
            </a:r>
            <a:r>
              <a:rPr lang="en-US" sz="2900" dirty="0" smtClean="0">
                <a:solidFill>
                  <a:srgbClr val="0000FF"/>
                </a:solidFill>
                <a:latin typeface="Tahoma"/>
                <a:cs typeface="Tahoma"/>
              </a:rPr>
              <a:t> of brain regions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sz="2900" dirty="0" smtClean="0">
                <a:solidFill>
                  <a:srgbClr val="0000FF"/>
                </a:solidFill>
                <a:latin typeface="Tahoma"/>
                <a:cs typeface="Tahoma"/>
              </a:rPr>
              <a:t>Interpretation of disease mechanisms </a:t>
            </a:r>
            <a:endParaRPr lang="en-US" sz="3600" dirty="0" smtClean="0">
              <a:latin typeface="Tahoma"/>
              <a:cs typeface="Tahoma"/>
            </a:endParaRPr>
          </a:p>
          <a:p>
            <a:endParaRPr lang="en-US" sz="3600" dirty="0" smtClean="0">
              <a:latin typeface="Tahoma"/>
              <a:cs typeface="Tahoma"/>
            </a:endParaRPr>
          </a:p>
          <a:p>
            <a:endParaRPr lang="en-US" sz="3600" dirty="0" smtClean="0">
              <a:latin typeface="Tahoma"/>
              <a:cs typeface="Tahoma"/>
            </a:endParaRPr>
          </a:p>
          <a:p>
            <a:endParaRPr lang="en-US" sz="3600" dirty="0">
              <a:latin typeface="Tahoma"/>
              <a:cs typeface="Tahoma"/>
            </a:endParaRPr>
          </a:p>
          <a:p>
            <a:pPr marL="0" indent="0">
              <a:buNone/>
            </a:pPr>
            <a:endParaRPr lang="en-US" sz="3600" dirty="0">
              <a:latin typeface="Tahoma"/>
              <a:cs typeface="Tahom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72148"/>
          <a:stretch/>
        </p:blipFill>
        <p:spPr>
          <a:xfrm>
            <a:off x="762000" y="4343400"/>
            <a:ext cx="7633252" cy="19100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200400"/>
            <a:ext cx="360000" cy="446799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657600"/>
            <a:ext cx="360000" cy="4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0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Introduction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81760"/>
            <a:ext cx="7772400" cy="472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/>
                <a:cs typeface="Tahoma"/>
              </a:rPr>
              <a:t>Mining brain networks</a:t>
            </a:r>
            <a:endParaRPr lang="en-US" altLang="zh-CN"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sz="2900" dirty="0" smtClean="0">
                <a:solidFill>
                  <a:srgbClr val="0000FF"/>
                </a:solidFill>
                <a:latin typeface="Tahoma"/>
                <a:cs typeface="Tahoma"/>
              </a:rPr>
              <a:t>Discover clinically meaningful patterns </a:t>
            </a:r>
            <a:endParaRPr lang="en-US" sz="3600" dirty="0" smtClean="0">
              <a:latin typeface="Tahoma"/>
              <a:cs typeface="Tahoma"/>
            </a:endParaRPr>
          </a:p>
          <a:p>
            <a:endParaRPr lang="en-US" sz="3600" dirty="0" smtClean="0">
              <a:latin typeface="Tahoma"/>
              <a:cs typeface="Tahoma"/>
            </a:endParaRPr>
          </a:p>
          <a:p>
            <a:endParaRPr lang="en-US" sz="3600" dirty="0" smtClean="0">
              <a:latin typeface="Tahoma"/>
              <a:cs typeface="Tahoma"/>
            </a:endParaRPr>
          </a:p>
          <a:p>
            <a:endParaRPr lang="en-US" sz="3600" dirty="0">
              <a:latin typeface="Tahoma"/>
              <a:cs typeface="Tahoma"/>
            </a:endParaRPr>
          </a:p>
          <a:p>
            <a:pPr marL="0" indent="0">
              <a:buNone/>
            </a:pPr>
            <a:endParaRPr lang="en-US" sz="3600" dirty="0">
              <a:latin typeface="Tahoma"/>
              <a:cs typeface="Tahoma"/>
            </a:endParaRPr>
          </a:p>
        </p:txBody>
      </p:sp>
      <p:pic>
        <p:nvPicPr>
          <p:cNvPr id="6" name="图片 5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7920000" cy="41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06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Introduction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81760"/>
            <a:ext cx="7772400" cy="472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/>
                <a:cs typeface="Tahoma"/>
              </a:rPr>
              <a:t>Brain networks</a:t>
            </a:r>
            <a:endParaRPr lang="en-US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sz="2900" dirty="0" smtClean="0">
                <a:solidFill>
                  <a:srgbClr val="0000FF"/>
                </a:solidFill>
                <a:latin typeface="Tahoma"/>
                <a:cs typeface="Tahoma"/>
              </a:rPr>
              <a:t>Nodes: brain regions</a:t>
            </a:r>
          </a:p>
          <a:p>
            <a:pPr marL="1193292" lvl="2" indent="-342900">
              <a:lnSpc>
                <a:spcPct val="90000"/>
              </a:lnSpc>
              <a:buClr>
                <a:srgbClr val="D34817"/>
              </a:buClr>
              <a:buSzPct val="80000"/>
              <a:buFont typeface="Wingdings" charset="2"/>
              <a:buChar char="ü"/>
            </a:pPr>
            <a:r>
              <a:rPr lang="en-US" sz="2100" dirty="0" smtClean="0">
                <a:solidFill>
                  <a:srgbClr val="FF0000"/>
                </a:solidFill>
                <a:latin typeface="Tahoma"/>
                <a:cs typeface="Tahoma"/>
              </a:rPr>
              <a:t>e.g</a:t>
            </a:r>
            <a:r>
              <a:rPr lang="en-US" sz="2100" dirty="0">
                <a:solidFill>
                  <a:srgbClr val="FF0000"/>
                </a:solidFill>
                <a:latin typeface="Tahoma"/>
                <a:cs typeface="Tahoma"/>
              </a:rPr>
              <a:t>., insula, </a:t>
            </a:r>
            <a:r>
              <a:rPr lang="en-US" sz="2100" dirty="0" smtClean="0">
                <a:solidFill>
                  <a:srgbClr val="FF0000"/>
                </a:solidFill>
                <a:latin typeface="Tahoma"/>
                <a:cs typeface="Tahoma"/>
              </a:rPr>
              <a:t>hippocampus</a:t>
            </a:r>
            <a:endParaRPr lang="en-US" sz="25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sz="2900" dirty="0" smtClean="0">
                <a:solidFill>
                  <a:srgbClr val="0000FF"/>
                </a:solidFill>
                <a:latin typeface="Tahoma"/>
                <a:cs typeface="Tahoma"/>
              </a:rPr>
              <a:t>Edges: connections of brain regions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1193292" lvl="2" indent="-342900">
              <a:lnSpc>
                <a:spcPct val="90000"/>
              </a:lnSpc>
              <a:buClr>
                <a:srgbClr val="D34817"/>
              </a:buClr>
              <a:buSzPct val="80000"/>
              <a:buFont typeface="Wingdings" charset="2"/>
              <a:buChar char="ü"/>
            </a:pPr>
            <a:r>
              <a:rPr lang="en-US" sz="2100" dirty="0" smtClean="0">
                <a:solidFill>
                  <a:srgbClr val="FF0000"/>
                </a:solidFill>
                <a:latin typeface="Tahoma"/>
                <a:cs typeface="Tahoma"/>
              </a:rPr>
              <a:t>fMRI: correlations between brain regions in functional activity</a:t>
            </a:r>
          </a:p>
          <a:p>
            <a:pPr marL="1193292" lvl="2" indent="-342900">
              <a:lnSpc>
                <a:spcPct val="90000"/>
              </a:lnSpc>
              <a:buClr>
                <a:srgbClr val="D34817"/>
              </a:buClr>
              <a:buSzPct val="80000"/>
              <a:buFont typeface="Wingdings" charset="2"/>
              <a:buChar char="ü"/>
            </a:pPr>
            <a:r>
              <a:rPr lang="en-US" sz="2100" dirty="0" smtClean="0">
                <a:solidFill>
                  <a:srgbClr val="FF0000"/>
                </a:solidFill>
                <a:latin typeface="Tahoma"/>
                <a:cs typeface="Tahoma"/>
              </a:rPr>
              <a:t>DTI: number of neural fibers connecting brain regions</a:t>
            </a:r>
            <a:r>
              <a:rPr lang="en-US" sz="2100" dirty="0" smtClean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endParaRPr lang="en-US" sz="2100" dirty="0" smtClean="0">
              <a:latin typeface="Tahoma"/>
              <a:cs typeface="Tahoma"/>
            </a:endParaRPr>
          </a:p>
          <a:p>
            <a:endParaRPr lang="en-US" sz="3600" dirty="0" smtClean="0">
              <a:latin typeface="Tahoma"/>
              <a:cs typeface="Tahoma"/>
            </a:endParaRPr>
          </a:p>
        </p:txBody>
      </p:sp>
      <p:pic>
        <p:nvPicPr>
          <p:cNvPr id="8" name="图片 7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00" y="0"/>
            <a:ext cx="2880000" cy="2815921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 rotWithShape="1">
          <a:blip r:embed="rId4"/>
          <a:srcRect l="17032" r="20130" b="4160"/>
          <a:stretch/>
        </p:blipFill>
        <p:spPr>
          <a:xfrm>
            <a:off x="5029200" y="4495800"/>
            <a:ext cx="2880000" cy="19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l="53521" t="18073" r="2561" b="43778"/>
          <a:stretch/>
        </p:blipFill>
        <p:spPr>
          <a:xfrm>
            <a:off x="1524000" y="4495800"/>
            <a:ext cx="2880000" cy="1977600"/>
          </a:xfrm>
          <a:prstGeom prst="rect">
            <a:avLst/>
          </a:prstGeom>
        </p:spPr>
      </p:pic>
      <p:grpSp>
        <p:nvGrpSpPr>
          <p:cNvPr id="63" name="组 62"/>
          <p:cNvGrpSpPr/>
          <p:nvPr/>
        </p:nvGrpSpPr>
        <p:grpSpPr>
          <a:xfrm>
            <a:off x="8014607" y="5213813"/>
            <a:ext cx="952065" cy="653587"/>
            <a:chOff x="5650173" y="2209800"/>
            <a:chExt cx="1151998" cy="790841"/>
          </a:xfrm>
        </p:grpSpPr>
        <p:sp>
          <p:nvSpPr>
            <p:cNvPr id="64" name="Rectangle 19"/>
            <p:cNvSpPr/>
            <p:nvPr/>
          </p:nvSpPr>
          <p:spPr>
            <a:xfrm rot="21388734">
              <a:off x="5805478" y="2211352"/>
              <a:ext cx="863999" cy="78928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73FF"/>
                </a:gs>
                <a:gs pos="100000">
                  <a:srgbClr val="B24B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45720" tIns="45720" rIns="4572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65" name="Group 16"/>
            <p:cNvGrpSpPr/>
            <p:nvPr/>
          </p:nvGrpSpPr>
          <p:grpSpPr>
            <a:xfrm>
              <a:off x="6136881" y="2209800"/>
              <a:ext cx="98819" cy="112436"/>
              <a:chOff x="-10158" y="2235200"/>
              <a:chExt cx="2295313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7" name="Oval 17"/>
              <p:cNvSpPr/>
              <p:nvPr/>
            </p:nvSpPr>
            <p:spPr>
              <a:xfrm>
                <a:off x="-10158" y="2429065"/>
                <a:ext cx="2295313" cy="2295334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Oval 24"/>
              <p:cNvSpPr/>
              <p:nvPr/>
            </p:nvSpPr>
            <p:spPr>
              <a:xfrm>
                <a:off x="1004182" y="2913201"/>
                <a:ext cx="1253466" cy="1253455"/>
              </a:xfrm>
              <a:prstGeom prst="ellipse">
                <a:avLst/>
              </a:prstGeom>
              <a:solidFill>
                <a:srgbClr val="00698E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Oval 18"/>
              <p:cNvSpPr/>
              <p:nvPr/>
            </p:nvSpPr>
            <p:spPr>
              <a:xfrm>
                <a:off x="596635" y="2235200"/>
                <a:ext cx="1530228" cy="1530228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6" name="Rectangle 10"/>
            <p:cNvSpPr/>
            <p:nvPr/>
          </p:nvSpPr>
          <p:spPr>
            <a:xfrm rot="21360000">
              <a:off x="5650173" y="2427487"/>
              <a:ext cx="11519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DTI</a:t>
              </a:r>
            </a:p>
          </p:txBody>
        </p:sp>
      </p:grpSp>
      <p:grpSp>
        <p:nvGrpSpPr>
          <p:cNvPr id="71" name="组 70"/>
          <p:cNvGrpSpPr>
            <a:grpSpLocks noChangeAspect="1"/>
          </p:cNvGrpSpPr>
          <p:nvPr/>
        </p:nvGrpSpPr>
        <p:grpSpPr>
          <a:xfrm>
            <a:off x="193283" y="5170938"/>
            <a:ext cx="1308604" cy="624173"/>
            <a:chOff x="3312501" y="1313694"/>
            <a:chExt cx="2187222" cy="1043250"/>
          </a:xfrm>
        </p:grpSpPr>
        <p:grpSp>
          <p:nvGrpSpPr>
            <p:cNvPr id="73" name="组 72"/>
            <p:cNvGrpSpPr>
              <a:grpSpLocks noChangeAspect="1"/>
            </p:cNvGrpSpPr>
            <p:nvPr/>
          </p:nvGrpSpPr>
          <p:grpSpPr>
            <a:xfrm>
              <a:off x="3881727" y="1313694"/>
              <a:ext cx="1116002" cy="1043250"/>
              <a:chOff x="4095112" y="1826347"/>
              <a:chExt cx="1407088" cy="1315362"/>
            </a:xfrm>
          </p:grpSpPr>
          <p:sp>
            <p:nvSpPr>
              <p:cNvPr id="75" name="Rectangle 19"/>
              <p:cNvSpPr/>
              <p:nvPr/>
            </p:nvSpPr>
            <p:spPr>
              <a:xfrm>
                <a:off x="4095112" y="1831164"/>
                <a:ext cx="140708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60000"/>
                      <a:lumOff val="40000"/>
                    </a:srgbClr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76" name="Group 30"/>
              <p:cNvGrpSpPr/>
              <p:nvPr/>
            </p:nvGrpSpPr>
            <p:grpSpPr>
              <a:xfrm>
                <a:off x="4695187" y="1826347"/>
                <a:ext cx="164083" cy="186690"/>
                <a:chOff x="7605717" y="2235200"/>
                <a:chExt cx="2295335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77" name="Oval 31"/>
                <p:cNvSpPr/>
                <p:nvPr/>
              </p:nvSpPr>
              <p:spPr>
                <a:xfrm>
                  <a:off x="7605717" y="2429065"/>
                  <a:ext cx="2295335" cy="229533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32"/>
                <p:cNvSpPr/>
                <p:nvPr/>
              </p:nvSpPr>
              <p:spPr>
                <a:xfrm>
                  <a:off x="8172081" y="2913184"/>
                  <a:ext cx="1253463" cy="1253451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33"/>
                <p:cNvSpPr/>
                <p:nvPr/>
              </p:nvSpPr>
              <p:spPr>
                <a:xfrm>
                  <a:off x="7988435" y="2235200"/>
                  <a:ext cx="1530217" cy="1530228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4" name="Rectangle 29"/>
            <p:cNvSpPr/>
            <p:nvPr/>
          </p:nvSpPr>
          <p:spPr>
            <a:xfrm>
              <a:off x="3312501" y="1608402"/>
              <a:ext cx="2187222" cy="710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fMRI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942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Introduction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81760"/>
            <a:ext cx="7772400" cy="47244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ahoma"/>
                <a:cs typeface="Tahoma"/>
              </a:rPr>
              <a:t>Mining brain networks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Connected </a:t>
            </a:r>
            <a:r>
              <a:rPr lang="en-US" altLang="zh-CN" sz="2900" dirty="0" err="1">
                <a:solidFill>
                  <a:srgbClr val="0000FF"/>
                </a:solidFill>
                <a:latin typeface="Tahoma"/>
                <a:cs typeface="Tahoma"/>
              </a:rPr>
              <a:t>subgraph</a:t>
            </a: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patterns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r>
              <a:rPr lang="en-US" altLang="zh-CN" sz="3600" dirty="0" smtClean="0">
                <a:latin typeface="Tahoma"/>
                <a:cs typeface="Tahoma"/>
              </a:rPr>
              <a:t>Problems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I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nterplay among patterns</a:t>
            </a:r>
            <a:endParaRPr lang="en-US" altLang="zh-CN" sz="3600" dirty="0">
              <a:latin typeface="Tahoma"/>
              <a:cs typeface="Tahoma"/>
            </a:endParaRPr>
          </a:p>
        </p:txBody>
      </p:sp>
      <p:pic>
        <p:nvPicPr>
          <p:cNvPr id="4" name="图片 3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0" y="4233435"/>
            <a:ext cx="2160000" cy="1898182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7020560" y="5838559"/>
            <a:ext cx="1151998" cy="790841"/>
            <a:chOff x="5670493" y="2209800"/>
            <a:chExt cx="1151998" cy="790841"/>
          </a:xfrm>
        </p:grpSpPr>
        <p:sp>
          <p:nvSpPr>
            <p:cNvPr id="11" name="Rectangle 19"/>
            <p:cNvSpPr/>
            <p:nvPr/>
          </p:nvSpPr>
          <p:spPr>
            <a:xfrm rot="21388734">
              <a:off x="5805478" y="2211352"/>
              <a:ext cx="863999" cy="78928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73FF"/>
                </a:gs>
                <a:gs pos="100000">
                  <a:srgbClr val="B24B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45720" tIns="45720" rIns="4572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2" name="Group 16"/>
            <p:cNvGrpSpPr/>
            <p:nvPr/>
          </p:nvGrpSpPr>
          <p:grpSpPr>
            <a:xfrm>
              <a:off x="6136881" y="2209800"/>
              <a:ext cx="98819" cy="112436"/>
              <a:chOff x="-10158" y="2235200"/>
              <a:chExt cx="2295313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22" name="Oval 17"/>
              <p:cNvSpPr/>
              <p:nvPr/>
            </p:nvSpPr>
            <p:spPr>
              <a:xfrm>
                <a:off x="-10158" y="2429065"/>
                <a:ext cx="2295313" cy="2295334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4"/>
              <p:cNvSpPr/>
              <p:nvPr/>
            </p:nvSpPr>
            <p:spPr>
              <a:xfrm>
                <a:off x="1004182" y="2913201"/>
                <a:ext cx="1253466" cy="1253455"/>
              </a:xfrm>
              <a:prstGeom prst="ellipse">
                <a:avLst/>
              </a:prstGeom>
              <a:solidFill>
                <a:srgbClr val="00698E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18"/>
              <p:cNvSpPr/>
              <p:nvPr/>
            </p:nvSpPr>
            <p:spPr>
              <a:xfrm>
                <a:off x="596635" y="2235200"/>
                <a:ext cx="1530228" cy="1530228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10"/>
            <p:cNvSpPr/>
            <p:nvPr/>
          </p:nvSpPr>
          <p:spPr>
            <a:xfrm rot="21360000">
              <a:off x="5670493" y="2365336"/>
              <a:ext cx="115199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Wawati SC Regular"/>
                  <a:cs typeface="Wawati SC Regular"/>
                </a:rPr>
                <a:t>Diseased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brain</a:t>
              </a:r>
            </a:p>
          </p:txBody>
        </p:sp>
      </p:grpSp>
      <p:grpSp>
        <p:nvGrpSpPr>
          <p:cNvPr id="14" name="组 13"/>
          <p:cNvGrpSpPr>
            <a:grpSpLocks noChangeAspect="1"/>
          </p:cNvGrpSpPr>
          <p:nvPr/>
        </p:nvGrpSpPr>
        <p:grpSpPr>
          <a:xfrm>
            <a:off x="3896360" y="5842000"/>
            <a:ext cx="1658886" cy="937230"/>
            <a:chOff x="3312501" y="1313697"/>
            <a:chExt cx="2187222" cy="1235725"/>
          </a:xfrm>
        </p:grpSpPr>
        <p:grpSp>
          <p:nvGrpSpPr>
            <p:cNvPr id="15" name="组 14"/>
            <p:cNvGrpSpPr>
              <a:grpSpLocks noChangeAspect="1"/>
            </p:cNvGrpSpPr>
            <p:nvPr/>
          </p:nvGrpSpPr>
          <p:grpSpPr>
            <a:xfrm>
              <a:off x="3881721" y="1313697"/>
              <a:ext cx="1116000" cy="1043249"/>
              <a:chOff x="4095112" y="1826349"/>
              <a:chExt cx="1407088" cy="1315360"/>
            </a:xfrm>
          </p:grpSpPr>
          <p:sp>
            <p:nvSpPr>
              <p:cNvPr id="17" name="Rectangle 19"/>
              <p:cNvSpPr/>
              <p:nvPr/>
            </p:nvSpPr>
            <p:spPr>
              <a:xfrm>
                <a:off x="4095112" y="1831164"/>
                <a:ext cx="140708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60000"/>
                      <a:lumOff val="40000"/>
                    </a:srgbClr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8" name="Group 30"/>
              <p:cNvGrpSpPr/>
              <p:nvPr/>
            </p:nvGrpSpPr>
            <p:grpSpPr>
              <a:xfrm>
                <a:off x="4695187" y="1826349"/>
                <a:ext cx="164083" cy="186690"/>
                <a:chOff x="7605717" y="2235200"/>
                <a:chExt cx="2295335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19" name="Oval 31"/>
                <p:cNvSpPr/>
                <p:nvPr/>
              </p:nvSpPr>
              <p:spPr>
                <a:xfrm>
                  <a:off x="7605717" y="2429065"/>
                  <a:ext cx="2295335" cy="229533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32"/>
                <p:cNvSpPr/>
                <p:nvPr/>
              </p:nvSpPr>
              <p:spPr>
                <a:xfrm>
                  <a:off x="8172081" y="2913207"/>
                  <a:ext cx="1253463" cy="1253451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Oval 33"/>
                <p:cNvSpPr/>
                <p:nvPr/>
              </p:nvSpPr>
              <p:spPr>
                <a:xfrm>
                  <a:off x="7988435" y="2235200"/>
                  <a:ext cx="1530217" cy="1530228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" name="Rectangle 29"/>
            <p:cNvSpPr/>
            <p:nvPr/>
          </p:nvSpPr>
          <p:spPr>
            <a:xfrm>
              <a:off x="3312501" y="1514634"/>
              <a:ext cx="2187222" cy="1034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Healthy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Wawati SC Regular"/>
                  <a:cs typeface="Wawati SC Regular"/>
                </a:rPr>
                <a:t>brain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Wawati SC Regular"/>
                <a:cs typeface="Wawati SC Regular"/>
              </a:endParaRPr>
            </a:p>
          </p:txBody>
        </p:sp>
      </p:grpSp>
      <p:pic>
        <p:nvPicPr>
          <p:cNvPr id="31" name="图片 30" descr="无标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80" y="3777161"/>
            <a:ext cx="2160000" cy="1896330"/>
          </a:xfrm>
          <a:prstGeom prst="rect">
            <a:avLst/>
          </a:prstGeom>
        </p:spPr>
      </p:pic>
      <p:pic>
        <p:nvPicPr>
          <p:cNvPr id="32" name="图片 31" descr="无标题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00" y="3777161"/>
            <a:ext cx="2160000" cy="189633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640" y="3114040"/>
            <a:ext cx="360000" cy="4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3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Motivation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81760"/>
            <a:ext cx="7772400" cy="532384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ahoma"/>
                <a:cs typeface="Tahoma"/>
              </a:rPr>
              <a:t>Deep learning architectures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Non-linear representations of patterns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r>
              <a:rPr lang="en-US" altLang="zh-CN" sz="3600" dirty="0" smtClean="0">
                <a:latin typeface="Tahoma"/>
                <a:cs typeface="Tahoma"/>
              </a:rPr>
              <a:t>Difficulties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Limited subjects &amp; high costs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endParaRPr lang="en-US" altLang="zh-CN" sz="3600" dirty="0" smtClean="0">
              <a:latin typeface="Tahoma"/>
              <a:cs typeface="Tahoma"/>
            </a:endParaRPr>
          </a:p>
          <a:p>
            <a:r>
              <a:rPr lang="en-US" altLang="zh-CN" sz="3600" dirty="0" smtClean="0">
                <a:latin typeface="Tahoma"/>
                <a:cs typeface="Tahoma"/>
              </a:rPr>
              <a:t>Multiple side views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Other sources of auxiliary data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Clinical, serologic, immunologic, etc.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459480"/>
            <a:ext cx="540000" cy="8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50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Motivation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pic>
        <p:nvPicPr>
          <p:cNvPr id="6" name="fig_sideview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2872" y="3039560"/>
            <a:ext cx="3396728" cy="360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Tackle the bias of scarce data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Incorporate multiple side views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Guide the representation 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learning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l="40970" t="13828" b="9136"/>
          <a:stretch/>
        </p:blipFill>
        <p:spPr>
          <a:xfrm>
            <a:off x="6886804" y="4267200"/>
            <a:ext cx="1799996" cy="2394965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4648200" y="3276600"/>
            <a:ext cx="2367103" cy="2128524"/>
            <a:chOff x="5532296" y="3556005"/>
            <a:chExt cx="2534743" cy="258572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2296" y="3556005"/>
              <a:ext cx="2534743" cy="258572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639297" y="3648573"/>
              <a:ext cx="2281058" cy="123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Why not </a:t>
              </a:r>
            </a:p>
            <a:p>
              <a:pPr algn="ctr"/>
              <a:r>
                <a:rPr kumimoji="1" lang="en-US" altLang="zh-CN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 simple concatenation?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810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ahoma"/>
                <a:cs typeface="Tahoma"/>
              </a:rPr>
              <a:t>Motivation</a:t>
            </a:r>
            <a:endParaRPr lang="en-US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1760"/>
            <a:ext cx="7772400" cy="5323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Tahoma"/>
                <a:cs typeface="Tahoma"/>
              </a:rPr>
              <a:t>A simple concatenation</a:t>
            </a:r>
            <a:endParaRPr lang="en-US" altLang="zh-CN" sz="29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Mixture features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Difficulty of interpretation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r>
              <a:rPr lang="en-US" altLang="zh-CN" sz="3600" dirty="0" smtClean="0">
                <a:latin typeface="Tahoma"/>
                <a:cs typeface="Tahoma"/>
              </a:rPr>
              <a:t>Our basic idea</a:t>
            </a:r>
            <a:endParaRPr lang="en-US" altLang="zh-CN" sz="29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>
                <a:solidFill>
                  <a:srgbClr val="0000FF"/>
                </a:solidFill>
                <a:latin typeface="Tahoma"/>
                <a:cs typeface="Tahoma"/>
              </a:rPr>
              <a:t>P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airwise similarities from side views</a:t>
            </a:r>
          </a:p>
          <a:p>
            <a:pPr marL="896112" lvl="1" indent="-320040">
              <a:lnSpc>
                <a:spcPct val="90000"/>
              </a:lnSpc>
              <a:buClr>
                <a:srgbClr val="D34817"/>
              </a:buClr>
              <a:buSzPct val="80000"/>
              <a:buFont typeface="Wingdings 2"/>
              <a:buChar char=""/>
            </a:pP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Patterns </a:t>
            </a:r>
            <a:r>
              <a:rPr lang="en-US" altLang="zh-CN" sz="2900" dirty="0" err="1" smtClean="0">
                <a:solidFill>
                  <a:srgbClr val="0000FF"/>
                </a:solidFill>
                <a:latin typeface="Tahoma"/>
                <a:cs typeface="Tahoma"/>
              </a:rPr>
              <a:t>w.r.t</a:t>
            </a:r>
            <a:r>
              <a:rPr lang="en-US" altLang="zh-CN" sz="2900" dirty="0" smtClean="0">
                <a:solidFill>
                  <a:srgbClr val="0000FF"/>
                </a:solidFill>
                <a:latin typeface="Tahoma"/>
                <a:cs typeface="Tahoma"/>
              </a:rPr>
              <a:t> the geometry of side views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4000"/>
            <a:ext cx="360000" cy="4467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" y="5019040"/>
            <a:ext cx="5580000" cy="13176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752600" y="4800600"/>
            <a:ext cx="5659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28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kumimoji="1" lang="en-US" altLang="zh-CN" sz="2800" i="1" dirty="0">
                <a:latin typeface="Tahoma"/>
                <a:cs typeface="Tahoma"/>
              </a:rPr>
              <a:t>Are the multiple side views really </a:t>
            </a:r>
          </a:p>
          <a:p>
            <a:pPr algn="ctr"/>
            <a:r>
              <a:rPr kumimoji="1" lang="en-US" altLang="zh-CN" sz="2800" i="1" dirty="0">
                <a:latin typeface="Tahoma"/>
                <a:cs typeface="Tahoma"/>
              </a:rPr>
              <a:t>useful in guiding deep learning?</a:t>
            </a:r>
            <a:endParaRPr kumimoji="1" lang="en-US" altLang="zh-CN" sz="2800" i="1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77498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30432</TotalTime>
  <Words>560</Words>
  <Application>Microsoft Macintosh PowerPoint</Application>
  <PresentationFormat>全屏显示(4:3)</PresentationFormat>
  <Paragraphs>188</Paragraphs>
  <Slides>26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Equity</vt:lpstr>
      <vt:lpstr>Identifying Connectivity Patterns for Brain Diseases  via Multi-side-view Guided Deep Architectures </vt:lpstr>
      <vt:lpstr>Outline</vt:lpstr>
      <vt:lpstr>Introduction</vt:lpstr>
      <vt:lpstr>Introduction</vt:lpstr>
      <vt:lpstr>Introduction</vt:lpstr>
      <vt:lpstr>Introduction</vt:lpstr>
      <vt:lpstr>Motivation</vt:lpstr>
      <vt:lpstr>Motivation</vt:lpstr>
      <vt:lpstr>Motivation</vt:lpstr>
      <vt:lpstr>Data Analysis</vt:lpstr>
      <vt:lpstr>Methodology</vt:lpstr>
      <vt:lpstr>Methodology</vt:lpstr>
      <vt:lpstr>Methodology</vt:lpstr>
      <vt:lpstr>Methodology</vt:lpstr>
      <vt:lpstr>Methodology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Conclusions</vt:lpstr>
      <vt:lpstr>PowerPoint 演示文稿</vt:lpstr>
      <vt:lpstr>PowerPoint 演示文稿</vt:lpstr>
      <vt:lpstr>PowerPoint 演示文稿</vt:lpstr>
    </vt:vector>
  </TitlesOfParts>
  <Company>UIC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Semi-Supervised Feature Selection for Graph Classification</dc:title>
  <dc:creator>Xiangnan Kong</dc:creator>
  <cp:lastModifiedBy>Jingyuan Zhang</cp:lastModifiedBy>
  <cp:revision>1322</cp:revision>
  <dcterms:created xsi:type="dcterms:W3CDTF">2010-07-07T05:26:29Z</dcterms:created>
  <dcterms:modified xsi:type="dcterms:W3CDTF">2016-04-28T22:20:03Z</dcterms:modified>
</cp:coreProperties>
</file>